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318" r:id="rId5"/>
    <p:sldId id="313" r:id="rId6"/>
    <p:sldId id="328" r:id="rId7"/>
    <p:sldId id="329" r:id="rId8"/>
    <p:sldId id="331" r:id="rId9"/>
    <p:sldId id="332" r:id="rId10"/>
    <p:sldId id="333" r:id="rId11"/>
    <p:sldId id="334" r:id="rId12"/>
    <p:sldId id="335" r:id="rId13"/>
    <p:sldId id="330" r:id="rId14"/>
    <p:sldId id="336" r:id="rId15"/>
    <p:sldId id="337" r:id="rId16"/>
    <p:sldId id="338" r:id="rId17"/>
    <p:sldId id="339" r:id="rId18"/>
    <p:sldId id="340" r:id="rId19"/>
    <p:sldId id="741" r:id="rId20"/>
    <p:sldId id="701" r:id="rId21"/>
    <p:sldId id="702" r:id="rId22"/>
    <p:sldId id="703" r:id="rId23"/>
    <p:sldId id="704" r:id="rId24"/>
    <p:sldId id="705" r:id="rId25"/>
    <p:sldId id="706" r:id="rId26"/>
    <p:sldId id="707" r:id="rId27"/>
    <p:sldId id="708" r:id="rId28"/>
    <p:sldId id="709" r:id="rId29"/>
    <p:sldId id="710" r:id="rId30"/>
    <p:sldId id="341" r:id="rId31"/>
    <p:sldId id="722" r:id="rId32"/>
    <p:sldId id="723" r:id="rId33"/>
    <p:sldId id="342" r:id="rId34"/>
    <p:sldId id="343" r:id="rId35"/>
    <p:sldId id="344" r:id="rId36"/>
    <p:sldId id="345" r:id="rId37"/>
    <p:sldId id="724" r:id="rId38"/>
    <p:sldId id="725" r:id="rId39"/>
    <p:sldId id="726" r:id="rId40"/>
    <p:sldId id="727" r:id="rId41"/>
    <p:sldId id="728" r:id="rId42"/>
    <p:sldId id="729" r:id="rId43"/>
    <p:sldId id="730" r:id="rId44"/>
    <p:sldId id="731" r:id="rId45"/>
    <p:sldId id="617" r:id="rId46"/>
    <p:sldId id="732" r:id="rId47"/>
    <p:sldId id="73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>
          <p15:clr>
            <a:srgbClr val="A4A3A4"/>
          </p15:clr>
        </p15:guide>
        <p15:guide id="2" pos="5457">
          <p15:clr>
            <a:srgbClr val="A4A3A4"/>
          </p15:clr>
        </p15:guide>
        <p15:guide id="3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48484A"/>
    <a:srgbClr val="DCDDDE"/>
    <a:srgbClr val="B1B3B6"/>
    <a:srgbClr val="77787B"/>
    <a:srgbClr val="BA1222"/>
    <a:srgbClr val="524D85"/>
    <a:srgbClr val="FFC20E"/>
    <a:srgbClr val="63AF5E"/>
    <a:srgbClr val="75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3574" autoAdjust="0"/>
  </p:normalViewPr>
  <p:slideViewPr>
    <p:cSldViewPr snapToGrid="0" snapToObjects="1">
      <p:cViewPr varScale="1">
        <p:scale>
          <a:sx n="106" d="100"/>
          <a:sy n="106" d="100"/>
        </p:scale>
        <p:origin x="438" y="102"/>
      </p:cViewPr>
      <p:guideLst>
        <p:guide orient="horz" pos="4264"/>
        <p:guide pos="5457"/>
        <p:guide pos="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customXml" Target="../customXml/item4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ustomXml" Target="../customXml/item5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5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8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" y="-6968"/>
            <a:ext cx="9153292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5118126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5319212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5700263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84" y="-269462"/>
            <a:ext cx="5484386" cy="42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2702327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1312334"/>
            <a:ext cx="446703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54110" y="1193290"/>
            <a:ext cx="1354186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026651" y="119329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41007" y="1994315"/>
            <a:ext cx="2269465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1233488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1461345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1768891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2690839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2891925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3272976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1BCFE8-4347-4D76-9AC6-66ABE36D7EDE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6DEAE-6373-4D6B-A976-B1D53478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0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49"/>
            <a:ext cx="9152465" cy="6864349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430" y="179015"/>
            <a:ext cx="8854320" cy="43738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57942" y="4755511"/>
            <a:ext cx="8839200" cy="19319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/>
          <p:cNvSpPr/>
          <p:nvPr userDrawn="1"/>
        </p:nvSpPr>
        <p:spPr>
          <a:xfrm>
            <a:off x="109561" y="4054970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1215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65266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439474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North Carolina </a:t>
            </a:r>
            <a:br>
              <a:rPr lang="en-US" dirty="0"/>
            </a:br>
            <a:r>
              <a:rPr lang="en-US" dirty="0"/>
              <a:t>Statewide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April 25,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Vince Bernardin, PhD [in lieu of Roberto Miquel]</a:t>
            </a:r>
          </a:p>
        </p:txBody>
      </p:sp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Traffic Assignment</a:t>
            </a:r>
          </a:p>
        </p:txBody>
      </p:sp>
      <p:pic>
        <p:nvPicPr>
          <p:cNvPr id="8" name="Picture 7" descr="C:\Users\sumit.bindra\AppData\Local\Microsoft\Windows\INetCache\Content.Word\default.jpg">
            <a:extLst>
              <a:ext uri="{FF2B5EF4-FFF2-40B4-BE49-F238E27FC236}">
                <a16:creationId xmlns:a16="http://schemas.microsoft.com/office/drawing/2014/main" xmlns="" id="{DABF2F9F-9FD0-4BEE-9517-1AA7EFAB3C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4" y="2154199"/>
            <a:ext cx="4083050" cy="315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sumit.bindra\AppData\Local\Microsoft\Windows\INetCache\Content.Word\10-6.jpg">
            <a:extLst>
              <a:ext uri="{FF2B5EF4-FFF2-40B4-BE49-F238E27FC236}">
                <a16:creationId xmlns:a16="http://schemas.microsoft.com/office/drawing/2014/main" xmlns="" id="{C1C3E71C-B766-4E0A-82D0-742290CBE1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1" y="2154199"/>
            <a:ext cx="4117848" cy="3154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4C5E76-8161-46DB-9652-E936DEBA5BC5}"/>
              </a:ext>
            </a:extLst>
          </p:cNvPr>
          <p:cNvSpPr txBox="1"/>
          <p:nvPr/>
        </p:nvSpPr>
        <p:spPr>
          <a:xfrm>
            <a:off x="611631" y="1906549"/>
            <a:ext cx="322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NCSTM v. 2.3 (5 x 10</a:t>
            </a:r>
            <a:r>
              <a:rPr lang="en-US" baseline="30000" dirty="0">
                <a:solidFill>
                  <a:schemeClr val="bg2"/>
                </a:solidFill>
              </a:rPr>
              <a:t>-4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27636F-ECBF-47FC-9E47-92BACEA4A12F}"/>
              </a:ext>
            </a:extLst>
          </p:cNvPr>
          <p:cNvSpPr txBox="1"/>
          <p:nvPr/>
        </p:nvSpPr>
        <p:spPr>
          <a:xfrm>
            <a:off x="4726431" y="1906549"/>
            <a:ext cx="322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NCSTM v. 2.3 (1 x 10</a:t>
            </a:r>
            <a:r>
              <a:rPr lang="en-US" baseline="30000" dirty="0">
                <a:solidFill>
                  <a:schemeClr val="bg2"/>
                </a:solidFill>
              </a:rPr>
              <a:t>-6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060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Recalibration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508502"/>
            <a:ext cx="8003727" cy="4220786"/>
          </a:xfrm>
        </p:spPr>
        <p:txBody>
          <a:bodyPr/>
          <a:lstStyle/>
          <a:p>
            <a:pPr marL="231775" lvl="1" indent="-176213"/>
            <a:r>
              <a:rPr lang="en-US" sz="2200" dirty="0">
                <a:solidFill>
                  <a:srgbClr val="262626"/>
                </a:solidFill>
              </a:rPr>
              <a:t>NCSTM v. 2.3 was out of calibration, substantially different from documented v. 2.0 results</a:t>
            </a:r>
          </a:p>
          <a:p>
            <a:pPr marL="231775" lvl="1" indent="-176213"/>
            <a:r>
              <a:rPr lang="en-US" sz="2200" dirty="0">
                <a:solidFill>
                  <a:srgbClr val="262626"/>
                </a:solidFill>
              </a:rPr>
              <a:t>Whole model was re-calibrated to 2011 base year (in addition to toll model calibration to Triangle Expressway in 2015)</a:t>
            </a:r>
          </a:p>
          <a:p>
            <a:pPr marL="231775" lvl="1" indent="-176213"/>
            <a:r>
              <a:rPr lang="en-US" sz="2200" dirty="0">
                <a:solidFill>
                  <a:srgbClr val="262626"/>
                </a:solidFill>
              </a:rPr>
              <a:t>Adjustments to free-flow speeds changed (mostly reduced)</a:t>
            </a:r>
          </a:p>
          <a:p>
            <a:pPr marL="231775" lvl="1" indent="-176213"/>
            <a:r>
              <a:rPr lang="en-US" sz="2200" dirty="0">
                <a:solidFill>
                  <a:srgbClr val="262626"/>
                </a:solidFill>
              </a:rPr>
              <a:t>Weight on length term in generalized cost adjusted</a:t>
            </a:r>
          </a:p>
          <a:p>
            <a:pPr marL="231775" lvl="1" indent="-176213"/>
            <a:r>
              <a:rPr lang="en-US" sz="2200" dirty="0">
                <a:solidFill>
                  <a:srgbClr val="262626"/>
                </a:solidFill>
              </a:rPr>
              <a:t>Trip rates had to be adjusted by area type and region</a:t>
            </a:r>
          </a:p>
          <a:p>
            <a:pPr marL="231775" lvl="1" indent="-176213"/>
            <a:r>
              <a:rPr lang="en-US" sz="2200" dirty="0">
                <a:solidFill>
                  <a:srgbClr val="262626"/>
                </a:solidFill>
              </a:rPr>
              <a:t>Destination choice had to be recalibrated to reproduce TLFDs</a:t>
            </a:r>
          </a:p>
          <a:p>
            <a:pPr marL="231775" lvl="1" indent="-176213"/>
            <a:r>
              <a:rPr lang="en-US" sz="2200" dirty="0">
                <a:solidFill>
                  <a:srgbClr val="262626"/>
                </a:solidFill>
              </a:rPr>
              <a:t>Posted speeds, ramp coding, etc., corrected near Triangle</a:t>
            </a:r>
          </a:p>
          <a:p>
            <a:pPr marL="231775" lvl="1" indent="-176213"/>
            <a:endParaRPr lang="en-US" sz="2200" dirty="0">
              <a:solidFill>
                <a:srgbClr val="262626"/>
              </a:solidFill>
            </a:endParaRPr>
          </a:p>
          <a:p>
            <a:pPr marL="231775" lvl="1" indent="-176213"/>
            <a:endParaRPr lang="en-US" sz="2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1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6615236" cy="1002195"/>
          </a:xfrm>
        </p:spPr>
        <p:txBody>
          <a:bodyPr/>
          <a:lstStyle/>
          <a:p>
            <a:r>
              <a:rPr lang="en-US" dirty="0"/>
              <a:t>Potential NCSTM 4.0 Improvements</a:t>
            </a:r>
          </a:p>
        </p:txBody>
      </p:sp>
    </p:spTree>
    <p:extLst>
      <p:ext uri="{BB962C8B-B14F-4D97-AF65-F5344CB8AC3E}">
        <p14:creationId xmlns:p14="http://schemas.microsoft.com/office/powerpoint/2010/main" val="90810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TAZ Improvements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508502"/>
            <a:ext cx="8003727" cy="4220786"/>
          </a:xfrm>
        </p:spPr>
        <p:txBody>
          <a:bodyPr/>
          <a:lstStyle/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Split TAZs (especially in rural counties), create separate zones for small towns distinct from surrounding rural areas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Update SE data for base, improve employment data through use of multiple data sources (public &amp; private)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Improve SE forecasts for future, make consistent in some way with MPOs, create /automate relatively simple process/tool 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4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Network Improvements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508502"/>
            <a:ext cx="8003727" cy="4220786"/>
          </a:xfrm>
        </p:spPr>
        <p:txBody>
          <a:bodyPr/>
          <a:lstStyle/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Add network detail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Update </a:t>
            </a:r>
            <a:r>
              <a:rPr lang="en-US" sz="2400" dirty="0" err="1">
                <a:solidFill>
                  <a:srgbClr val="262626"/>
                </a:solidFill>
              </a:rPr>
              <a:t>Freeflow</a:t>
            </a:r>
            <a:r>
              <a:rPr lang="en-US" sz="2400" dirty="0">
                <a:solidFill>
                  <a:srgbClr val="262626"/>
                </a:solidFill>
              </a:rPr>
              <a:t> Speed methodology using observed data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Update E+C Network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Quality review of all traffic data inputs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Better modeling of ferries (possibly with toll choice)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4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Leverage Passive OD Data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508502"/>
            <a:ext cx="8003727" cy="4220786"/>
          </a:xfrm>
        </p:spPr>
        <p:txBody>
          <a:bodyPr/>
          <a:lstStyle/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Both Passenger &amp; Truck Data available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Update special generators using passive OD and POI data 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Improve Distribution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Option 1: Data Table Pivot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Option 2: Incorporate into Destination Choice Model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688166"/>
            <a:ext cx="8094133" cy="4179234"/>
          </a:xfrm>
        </p:spPr>
        <p:txBody>
          <a:bodyPr/>
          <a:lstStyle/>
          <a:p>
            <a:r>
              <a:rPr lang="en-US" sz="2000" dirty="0"/>
              <a:t>WE DON’T KNOW WHERE PEOPLE GO</a:t>
            </a:r>
          </a:p>
          <a:p>
            <a:pPr lvl="1">
              <a:buFont typeface="Arial" charset="0"/>
              <a:buChar char="•"/>
            </a:pPr>
            <a:endParaRPr lang="en-US" sz="900" dirty="0">
              <a:solidFill>
                <a:schemeClr val="tx2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Where people are going (to &amp; from) is the largest source of error in travel forecasts (by far). [Zhao &amp; Kockelman, 2002]</a:t>
            </a:r>
          </a:p>
          <a:p>
            <a:pPr lvl="1">
              <a:buFont typeface="Arial" charset="0"/>
              <a:buChar char="•"/>
            </a:pPr>
            <a:endParaRPr lang="en-US" sz="2000" dirty="0"/>
          </a:p>
          <a:p>
            <a:pPr lvl="1">
              <a:buFont typeface="Arial" charset="0"/>
              <a:buChar char="•"/>
            </a:pPr>
            <a:endParaRPr lang="en-US" sz="2000" dirty="0"/>
          </a:p>
          <a:p>
            <a:r>
              <a:rPr lang="en-US" sz="2000" dirty="0"/>
              <a:t>WE NEED TO KNOW WHERE PEOPLE GO</a:t>
            </a:r>
          </a:p>
          <a:p>
            <a:pPr lvl="1">
              <a:buFont typeface="Arial" charset="0"/>
              <a:buChar char="•"/>
            </a:pPr>
            <a:endParaRPr lang="en-US" sz="900" dirty="0">
              <a:solidFill>
                <a:schemeClr val="tx2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So that we can understand:</a:t>
            </a:r>
          </a:p>
          <a:p>
            <a:pPr lvl="2">
              <a:buFont typeface="Calibri" panose="020F0502020204030204" pitchFamily="34" charset="0"/>
              <a:buChar char="–"/>
            </a:pPr>
            <a:r>
              <a:rPr lang="en-US" sz="2000" dirty="0">
                <a:solidFill>
                  <a:schemeClr val="tx2"/>
                </a:solidFill>
              </a:rPr>
              <a:t>If they would pay a toll </a:t>
            </a:r>
            <a:endParaRPr lang="en-US" sz="2000" dirty="0"/>
          </a:p>
          <a:p>
            <a:pPr lvl="2">
              <a:buFont typeface="Calibri" panose="020F0502020204030204" pitchFamily="34" charset="0"/>
              <a:buChar char="–"/>
            </a:pPr>
            <a:r>
              <a:rPr lang="en-US" sz="2000" dirty="0">
                <a:solidFill>
                  <a:schemeClr val="tx2"/>
                </a:solidFill>
              </a:rPr>
              <a:t>If they might change modes (and walk, ride transit…)</a:t>
            </a:r>
          </a:p>
          <a:p>
            <a:pPr lvl="2">
              <a:buFont typeface="Calibri" panose="020F0502020204030204" pitchFamily="34" charset="0"/>
              <a:buChar char="–"/>
            </a:pPr>
            <a:r>
              <a:rPr lang="en-US" sz="2000" dirty="0">
                <a:solidFill>
                  <a:schemeClr val="tx2"/>
                </a:solidFill>
              </a:rPr>
              <a:t>If deadheading restrictions on automated vehicles would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be effective</a:t>
            </a:r>
          </a:p>
          <a:p>
            <a:endParaRPr lang="en-US" dirty="0">
              <a:solidFill>
                <a:srgbClr val="F68B1F"/>
              </a:solidFill>
            </a:endParaRPr>
          </a:p>
          <a:p>
            <a:endParaRPr lang="en-US" dirty="0"/>
          </a:p>
        </p:txBody>
      </p:sp>
      <p:pic>
        <p:nvPicPr>
          <p:cNvPr id="6" name="Picture 2" descr="School Letter Grade   Fail   Free High Resolution Photo   Dimensions   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5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6" y="428527"/>
            <a:ext cx="8094133" cy="714473"/>
          </a:xfrm>
        </p:spPr>
        <p:txBody>
          <a:bodyPr>
            <a:normAutofit/>
          </a:bodyPr>
          <a:lstStyle/>
          <a:p>
            <a:r>
              <a:rPr lang="en-US" dirty="0"/>
              <a:t>The Power of Big Data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371600"/>
            <a:ext cx="4893734" cy="4800600"/>
          </a:xfrm>
          <a:prstGeom prst="rect">
            <a:avLst/>
          </a:prstGeo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bg2"/>
                </a:solidFill>
              </a:rPr>
              <a:t>TN STATEWIDE DATA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Combined household survey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NHTS + 4 MPOs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10,344 households</a:t>
            </a:r>
          </a:p>
          <a:p>
            <a:pPr>
              <a:buFont typeface="Arial" charset="0"/>
              <a:buChar char="•"/>
            </a:pPr>
            <a:r>
              <a:rPr lang="en-US" sz="2400" dirty="0" err="1"/>
              <a:t>AirSage</a:t>
            </a:r>
            <a:r>
              <a:rPr lang="en-US" sz="2400" dirty="0"/>
              <a:t> and ATRI datasets</a:t>
            </a:r>
          </a:p>
          <a:p>
            <a:pPr marL="622299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62626"/>
              </a:solidFill>
            </a:endParaRPr>
          </a:p>
          <a:p>
            <a:pPr marL="222249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Trip Table (OD pairs)</a:t>
            </a:r>
          </a:p>
          <a:p>
            <a:pPr marL="742949" lvl="2" indent="-342900">
              <a:spcBef>
                <a:spcPts val="1200"/>
              </a:spcBef>
              <a:buFont typeface="Arial" panose="020B0604020202020204" pitchFamily="34" charset="0"/>
              <a:buChar char="─"/>
            </a:pPr>
            <a:r>
              <a:rPr lang="en-US" sz="2000" dirty="0">
                <a:solidFill>
                  <a:srgbClr val="262626"/>
                </a:solidFill>
              </a:rPr>
              <a:t>Total:      </a:t>
            </a:r>
            <a:r>
              <a:rPr lang="en-US" sz="2000" dirty="0"/>
              <a:t>12,744,900 </a:t>
            </a:r>
            <a:r>
              <a:rPr lang="en-US" sz="2000" dirty="0">
                <a:solidFill>
                  <a:srgbClr val="262626"/>
                </a:solidFill>
              </a:rPr>
              <a:t>	</a:t>
            </a:r>
          </a:p>
          <a:p>
            <a:pPr marL="742949" lvl="2" indent="-342900">
              <a:spcBef>
                <a:spcPts val="1200"/>
              </a:spcBef>
              <a:buFont typeface="Arial" panose="020B0604020202020204" pitchFamily="34" charset="0"/>
              <a:buChar char="─"/>
            </a:pPr>
            <a:r>
              <a:rPr lang="en-US" sz="2000" dirty="0">
                <a:solidFill>
                  <a:srgbClr val="262626"/>
                </a:solidFill>
              </a:rPr>
              <a:t>Survey: 	      </a:t>
            </a:r>
            <a:r>
              <a:rPr lang="en-US" sz="2000" dirty="0"/>
              <a:t>39,782</a:t>
            </a:r>
            <a:r>
              <a:rPr lang="en-US" sz="2000" dirty="0">
                <a:solidFill>
                  <a:srgbClr val="262626"/>
                </a:solidFill>
              </a:rPr>
              <a:t>	    0.3%</a:t>
            </a:r>
          </a:p>
          <a:p>
            <a:pPr marL="742949" lvl="2" indent="-342900">
              <a:spcBef>
                <a:spcPts val="1200"/>
              </a:spcBef>
              <a:buFont typeface="Arial" panose="020B0604020202020204" pitchFamily="34" charset="0"/>
              <a:buChar char="─"/>
            </a:pPr>
            <a:r>
              <a:rPr lang="en-US" sz="2000" dirty="0" err="1">
                <a:solidFill>
                  <a:srgbClr val="262626"/>
                </a:solidFill>
              </a:rPr>
              <a:t>AirSage</a:t>
            </a:r>
            <a:r>
              <a:rPr lang="en-US" sz="2000" dirty="0">
                <a:solidFill>
                  <a:srgbClr val="262626"/>
                </a:solidFill>
              </a:rPr>
              <a:t>: 	</a:t>
            </a:r>
            <a:r>
              <a:rPr lang="en-US" sz="2000" dirty="0"/>
              <a:t> 3,355,539 </a:t>
            </a:r>
            <a:r>
              <a:rPr lang="en-US" sz="2000" dirty="0">
                <a:solidFill>
                  <a:srgbClr val="262626"/>
                </a:solidFill>
              </a:rPr>
              <a:t>	  26.3%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953000" y="1371600"/>
            <a:ext cx="4893734" cy="4800600"/>
          </a:xfrm>
          <a:prstGeom prst="rect">
            <a:avLst/>
          </a:prstGeo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bg2"/>
                </a:solidFill>
              </a:rPr>
              <a:t>CHATTANOOGA DATA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2010 household survey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1,502 households</a:t>
            </a:r>
          </a:p>
          <a:p>
            <a:pPr>
              <a:buFont typeface="Arial" charset="0"/>
              <a:buChar char="•"/>
            </a:pPr>
            <a:r>
              <a:rPr lang="en-US" sz="2400" dirty="0" err="1"/>
              <a:t>AirSage</a:t>
            </a:r>
            <a:r>
              <a:rPr lang="en-US" sz="2400" dirty="0"/>
              <a:t> and ATRI datasets</a:t>
            </a:r>
          </a:p>
          <a:p>
            <a:pPr marL="222249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62626"/>
              </a:solidFill>
            </a:endParaRPr>
          </a:p>
          <a:p>
            <a:pPr marL="222249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Trip Table (OD pairs)</a:t>
            </a:r>
          </a:p>
          <a:p>
            <a:pPr marL="742949" lvl="2" indent="-342900">
              <a:spcBef>
                <a:spcPts val="1200"/>
              </a:spcBef>
              <a:buFont typeface="Arial" panose="020B0604020202020204" pitchFamily="34" charset="0"/>
              <a:buChar char="─"/>
            </a:pPr>
            <a:r>
              <a:rPr lang="en-US" sz="2000" dirty="0">
                <a:solidFill>
                  <a:srgbClr val="262626"/>
                </a:solidFill>
              </a:rPr>
              <a:t>Total: 	529,984	</a:t>
            </a:r>
          </a:p>
          <a:p>
            <a:pPr marL="742949" lvl="2" indent="-342900">
              <a:spcBef>
                <a:spcPts val="1200"/>
              </a:spcBef>
              <a:buFont typeface="Arial" panose="020B0604020202020204" pitchFamily="34" charset="0"/>
              <a:buChar char="─"/>
            </a:pPr>
            <a:r>
              <a:rPr lang="en-US" sz="2000" dirty="0">
                <a:solidFill>
                  <a:srgbClr val="262626"/>
                </a:solidFill>
              </a:rPr>
              <a:t>Survey: 	    8,350      2.0%</a:t>
            </a:r>
          </a:p>
          <a:p>
            <a:pPr marL="742949" lvl="2" indent="-342900">
              <a:spcBef>
                <a:spcPts val="1200"/>
              </a:spcBef>
              <a:buFont typeface="Arial" panose="020B0604020202020204" pitchFamily="34" charset="0"/>
              <a:buChar char="─"/>
            </a:pPr>
            <a:r>
              <a:rPr lang="en-US" sz="2000" dirty="0" err="1">
                <a:solidFill>
                  <a:srgbClr val="262626"/>
                </a:solidFill>
              </a:rPr>
              <a:t>AirSage</a:t>
            </a:r>
            <a:r>
              <a:rPr lang="en-US" sz="2000" dirty="0">
                <a:solidFill>
                  <a:srgbClr val="262626"/>
                </a:solidFill>
              </a:rPr>
              <a:t>: 	182,742    34.5%</a:t>
            </a:r>
          </a:p>
        </p:txBody>
      </p:sp>
    </p:spTree>
    <p:extLst>
      <p:ext uri="{BB962C8B-B14F-4D97-AF65-F5344CB8AC3E}">
        <p14:creationId xmlns:p14="http://schemas.microsoft.com/office/powerpoint/2010/main" val="426372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recognize the pattern based on &lt;2%?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4712" y="2286000"/>
            <a:ext cx="2314575" cy="228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4712" y="2286000"/>
            <a:ext cx="23145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2271712"/>
            <a:ext cx="2286000" cy="2314575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based on &gt;25%?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4712" y="2286000"/>
            <a:ext cx="2314575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4712" y="2286000"/>
            <a:ext cx="23145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1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Agenda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317356"/>
            <a:ext cx="7399428" cy="4411932"/>
          </a:xfrm>
        </p:spPr>
        <p:txBody>
          <a:bodyPr/>
          <a:lstStyle/>
          <a:p>
            <a:r>
              <a:rPr lang="en-US" dirty="0"/>
              <a:t>LOOKING BACK</a:t>
            </a:r>
            <a:endParaRPr lang="en-US" dirty="0">
              <a:solidFill>
                <a:srgbClr val="F68B1F"/>
              </a:solidFill>
            </a:endParaRP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Short Term Improvements for P5.0 – NCSTM3.0</a:t>
            </a: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r>
              <a:rPr lang="en-US" dirty="0"/>
              <a:t>LOOKING AHEAD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Potential Improvements for P6.0 – NCSTM4.0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Input from YOU!</a:t>
            </a: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allows us to see the Big Picture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4712" y="2286000"/>
            <a:ext cx="23145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2271712"/>
            <a:ext cx="2286000" cy="2314575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this 25%?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4712" y="2286000"/>
            <a:ext cx="2314575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4712" y="2286000"/>
            <a:ext cx="2314575" cy="228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4A65B5-D37C-421B-B32D-4BA0954CF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586" y="2271712"/>
            <a:ext cx="2301564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9C862F-309F-4FCD-9064-259D8DCF6D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667"/>
          <a:stretch/>
        </p:blipFill>
        <p:spPr>
          <a:xfrm>
            <a:off x="3425984" y="2895599"/>
            <a:ext cx="2309091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itialSelectLocation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75947" y="1184154"/>
            <a:ext cx="7498080" cy="51523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62626"/>
                </a:solidFill>
              </a:rPr>
              <a:t>US 30 Study Area</a:t>
            </a:r>
          </a:p>
        </p:txBody>
      </p:sp>
    </p:spTree>
    <p:extLst>
      <p:ext uri="{BB962C8B-B14F-4D97-AF65-F5344CB8AC3E}">
        <p14:creationId xmlns:p14="http://schemas.microsoft.com/office/powerpoint/2010/main" val="4259026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y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75948" y="1184153"/>
            <a:ext cx="7498080" cy="51523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62626"/>
                </a:solidFill>
              </a:rPr>
              <a:t>Trucks using the US 30 corridor – after 1 Day</a:t>
            </a:r>
          </a:p>
        </p:txBody>
      </p:sp>
    </p:spTree>
    <p:extLst>
      <p:ext uri="{BB962C8B-B14F-4D97-AF65-F5344CB8AC3E}">
        <p14:creationId xmlns:p14="http://schemas.microsoft.com/office/powerpoint/2010/main" val="3315477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y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75945" y="1184154"/>
            <a:ext cx="7498080" cy="51523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62626"/>
                </a:solidFill>
              </a:rPr>
              <a:t>Trucks using the US 30 corridor – after 2 Days</a:t>
            </a:r>
          </a:p>
        </p:txBody>
      </p:sp>
    </p:spTree>
    <p:extLst>
      <p:ext uri="{BB962C8B-B14F-4D97-AF65-F5344CB8AC3E}">
        <p14:creationId xmlns:p14="http://schemas.microsoft.com/office/powerpoint/2010/main" val="593491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y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75946" y="1184153"/>
            <a:ext cx="7498080" cy="51523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62626"/>
                </a:solidFill>
              </a:rPr>
              <a:t>Trucks using the US 30 corridor – after 3 Days</a:t>
            </a:r>
          </a:p>
        </p:txBody>
      </p:sp>
    </p:spTree>
    <p:extLst>
      <p:ext uri="{BB962C8B-B14F-4D97-AF65-F5344CB8AC3E}">
        <p14:creationId xmlns:p14="http://schemas.microsoft.com/office/powerpoint/2010/main" val="3695357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y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75947" y="1184154"/>
            <a:ext cx="7498080" cy="51523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62626"/>
                </a:solidFill>
              </a:rPr>
              <a:t>Trucks using the US 30 corridor – after 5 Days</a:t>
            </a:r>
          </a:p>
        </p:txBody>
      </p:sp>
    </p:spTree>
    <p:extLst>
      <p:ext uri="{BB962C8B-B14F-4D97-AF65-F5344CB8AC3E}">
        <p14:creationId xmlns:p14="http://schemas.microsoft.com/office/powerpoint/2010/main" val="4281199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Other Destination Choice Improvements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508502"/>
            <a:ext cx="8003727" cy="4220786"/>
          </a:xfrm>
        </p:spPr>
        <p:txBody>
          <a:bodyPr/>
          <a:lstStyle/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Incorporate additional variables in utility functions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river crossings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county boundaries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agglomeration from trip-chaining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spatial autocorrelation</a:t>
            </a:r>
          </a:p>
          <a:p>
            <a:pPr marL="576262" lvl="2" indent="-176213"/>
            <a:endParaRPr lang="en-US" sz="2400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Allow for different destination choice behavior in different regions of the state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76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508" y="168297"/>
            <a:ext cx="6173492" cy="18348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62626"/>
                </a:solidFill>
              </a:rPr>
              <a:t>Add Simple</a:t>
            </a:r>
            <a:br>
              <a:rPr lang="en-US" sz="3200" dirty="0">
                <a:solidFill>
                  <a:srgbClr val="262626"/>
                </a:solidFill>
              </a:rPr>
            </a:br>
            <a:r>
              <a:rPr lang="en-US" sz="3200" dirty="0">
                <a:solidFill>
                  <a:srgbClr val="262626"/>
                </a:solidFill>
              </a:rPr>
              <a:t>Mode Choice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5" y="1876925"/>
            <a:ext cx="8360415" cy="4376392"/>
          </a:xfrm>
        </p:spPr>
        <p:txBody>
          <a:bodyPr/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62626"/>
                </a:solidFill>
              </a:rPr>
              <a:t>Multinomial logit model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62626"/>
                </a:solidFill>
              </a:rPr>
              <a:t>Sensitivities</a:t>
            </a:r>
          </a:p>
          <a:p>
            <a:pPr marL="914400" lvl="3" indent="-457200">
              <a:buFont typeface="Calibri" panose="020F0502020204030204" pitchFamily="34" charset="0"/>
              <a:buChar char="–"/>
            </a:pPr>
            <a:r>
              <a:rPr lang="en-US" dirty="0">
                <a:solidFill>
                  <a:srgbClr val="262626"/>
                </a:solidFill>
              </a:rPr>
              <a:t>HH Size (HOV)</a:t>
            </a:r>
          </a:p>
          <a:p>
            <a:pPr marL="914400" lvl="3" indent="-457200">
              <a:buFont typeface="Calibri" panose="020F0502020204030204" pitchFamily="34" charset="0"/>
              <a:buChar char="–"/>
            </a:pPr>
            <a:r>
              <a:rPr lang="en-US" dirty="0">
                <a:solidFill>
                  <a:srgbClr val="262626"/>
                </a:solidFill>
              </a:rPr>
              <a:t>Auto Ownership</a:t>
            </a:r>
          </a:p>
          <a:p>
            <a:pPr marL="914400" lvl="3" indent="-457200">
              <a:buFont typeface="Calibri" panose="020F0502020204030204" pitchFamily="34" charset="0"/>
              <a:buChar char="–"/>
            </a:pPr>
            <a:r>
              <a:rPr lang="en-US" dirty="0">
                <a:solidFill>
                  <a:srgbClr val="262626"/>
                </a:solidFill>
              </a:rPr>
              <a:t>Transit Funding 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(divided by square root of 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population in service area)</a:t>
            </a:r>
          </a:p>
          <a:p>
            <a:pPr marL="914400" lvl="3" indent="-457200">
              <a:buFont typeface="Calibri" panose="020F0502020204030204" pitchFamily="34" charset="0"/>
              <a:buChar char="–"/>
            </a:pPr>
            <a:r>
              <a:rPr lang="en-US" dirty="0">
                <a:solidFill>
                  <a:srgbClr val="262626"/>
                </a:solidFill>
              </a:rPr>
              <a:t>Walkability Index</a:t>
            </a:r>
          </a:p>
          <a:p>
            <a:pPr marL="1371600" lvl="4" indent="-457200">
              <a:buFont typeface="Calibri" panose="020F0502020204030204" pitchFamily="34" charset="0"/>
              <a:buChar char="–"/>
            </a:pPr>
            <a:r>
              <a:rPr lang="en-US" sz="2000" dirty="0">
                <a:solidFill>
                  <a:srgbClr val="262626"/>
                </a:solidFill>
              </a:rPr>
              <a:t>Retail density</a:t>
            </a:r>
          </a:p>
          <a:p>
            <a:pPr marL="1371600" lvl="4" indent="-457200">
              <a:buFont typeface="Calibri" panose="020F0502020204030204" pitchFamily="34" charset="0"/>
              <a:buChar char="–"/>
            </a:pPr>
            <a:r>
              <a:rPr lang="en-US" sz="2000" dirty="0">
                <a:solidFill>
                  <a:srgbClr val="262626"/>
                </a:solidFill>
              </a:rPr>
              <a:t>Intersection approach density</a:t>
            </a:r>
          </a:p>
          <a:p>
            <a:pPr marL="457200" lvl="2" indent="-457200">
              <a:buFont typeface="Calibri" panose="020F0502020204030204" pitchFamily="34" charset="0"/>
              <a:buChar char="–"/>
            </a:pPr>
            <a:endParaRPr lang="en-US" dirty="0">
              <a:solidFill>
                <a:srgbClr val="262626"/>
              </a:solidFill>
            </a:endParaRPr>
          </a:p>
          <a:p>
            <a:pPr marL="914400" lvl="3" indent="-457200">
              <a:buFont typeface="Courier New" panose="02070309020205020404" pitchFamily="49" charset="0"/>
              <a:buChar char="o"/>
            </a:pPr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62626"/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085" y="2348563"/>
            <a:ext cx="3631995" cy="32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26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62626"/>
                </a:solidFill>
              </a:rPr>
              <a:t>Transit Ridership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47" y="1526252"/>
            <a:ext cx="7114969" cy="46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9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NCSTM 3.0</a:t>
            </a:r>
          </a:p>
        </p:txBody>
      </p:sp>
    </p:spTree>
    <p:extLst>
      <p:ext uri="{BB962C8B-B14F-4D97-AF65-F5344CB8AC3E}">
        <p14:creationId xmlns:p14="http://schemas.microsoft.com/office/powerpoint/2010/main" val="4117753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Link NHB Trips to HB Trips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281196"/>
            <a:ext cx="8003727" cy="4220786"/>
          </a:xfrm>
        </p:spPr>
        <p:txBody>
          <a:bodyPr/>
          <a:lstStyle/>
          <a:p>
            <a:pPr lvl="1"/>
            <a:r>
              <a:rPr lang="en-US" sz="2000" dirty="0"/>
              <a:t>Unlinked NHB Trips</a:t>
            </a:r>
          </a:p>
          <a:p>
            <a:pPr lvl="2"/>
            <a:r>
              <a:rPr lang="en-US" sz="2000" dirty="0"/>
              <a:t>Can imply physically impossible travel</a:t>
            </a:r>
          </a:p>
          <a:p>
            <a:pPr lvl="2"/>
            <a:r>
              <a:rPr lang="en-US" sz="2000" dirty="0"/>
              <a:t>Can imply unlikely mode combinations</a:t>
            </a:r>
          </a:p>
          <a:p>
            <a:pPr lvl="1"/>
            <a:r>
              <a:rPr lang="en-US" sz="2000" dirty="0"/>
              <a:t>Linked NHB Trips</a:t>
            </a:r>
          </a:p>
          <a:p>
            <a:pPr lvl="2"/>
            <a:r>
              <a:rPr lang="en-US" sz="2000" dirty="0"/>
              <a:t>Studied for TMIP, now used in 7 states</a:t>
            </a:r>
          </a:p>
          <a:p>
            <a:pPr lvl="2"/>
            <a:r>
              <a:rPr lang="en-US" sz="2000" dirty="0"/>
              <a:t>Modeling NHB trips conditional on HB </a:t>
            </a:r>
            <a:br>
              <a:rPr lang="en-US" sz="2000" dirty="0"/>
            </a:br>
            <a:r>
              <a:rPr lang="en-US" sz="2000" dirty="0"/>
              <a:t>trips creates consistency in location </a:t>
            </a:r>
            <a:br>
              <a:rPr lang="en-US" sz="2000" dirty="0"/>
            </a:br>
            <a:r>
              <a:rPr lang="en-US" sz="2000" dirty="0"/>
              <a:t>and mode of NHB trips with other trips</a:t>
            </a:r>
          </a:p>
          <a:p>
            <a:pPr marL="231775" lvl="1" indent="-176213"/>
            <a:endParaRPr lang="en-US" sz="2800" dirty="0">
              <a:solidFill>
                <a:srgbClr val="26262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1E9961-3B0D-41E8-956E-5CFFFBA5AE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7871"/>
            <a:ext cx="2958465" cy="4310929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6A4096D-8FB5-40FA-A9B7-5F8E0BBAB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298314"/>
            <a:ext cx="5167532" cy="24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99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Link NHB Trips to HB Trips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281196"/>
            <a:ext cx="8003727" cy="4220786"/>
          </a:xfrm>
        </p:spPr>
        <p:txBody>
          <a:bodyPr/>
          <a:lstStyle/>
          <a:p>
            <a:pPr lvl="1"/>
            <a:r>
              <a:rPr lang="en-US" sz="2000" dirty="0"/>
              <a:t>Generation of NHB Trips by Mode</a:t>
            </a:r>
          </a:p>
          <a:p>
            <a:pPr lvl="2"/>
            <a:r>
              <a:rPr lang="en-US" sz="2000" dirty="0"/>
              <a:t>Generate trips by mode instead of mode choice</a:t>
            </a:r>
          </a:p>
          <a:p>
            <a:pPr lvl="2"/>
            <a:r>
              <a:rPr lang="en-US" sz="2000" dirty="0"/>
              <a:t>Transition probabilities (that a HB trip of a particular purpose and mode is chained with a NHB trip of particular purpose and mode</a:t>
            </a:r>
            <a:endParaRPr lang="en-US" sz="2800" dirty="0">
              <a:solidFill>
                <a:srgbClr val="262626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E3AC4F0-776D-44F1-95B7-B020C4BEB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499753"/>
              </p:ext>
            </p:extLst>
          </p:nvPr>
        </p:nvGraphicFramePr>
        <p:xfrm>
          <a:off x="228599" y="3616452"/>
          <a:ext cx="3490992" cy="1931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00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5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Coefficient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Estimate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HBW_HOV2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0.2840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32.708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HBW_HOV3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0.0862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7.784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HBW_DR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0.0808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24.407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HBW_TR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3.413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HBW_NM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0.0326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2.514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HBO_HOV2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0.0173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4.744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37869D-F49F-45AD-9255-4B34955A7459}"/>
              </a:ext>
            </a:extLst>
          </p:cNvPr>
          <p:cNvSpPr txBox="1"/>
          <p:nvPr/>
        </p:nvSpPr>
        <p:spPr>
          <a:xfrm>
            <a:off x="152400" y="3290423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NHBW HOV2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7B800A-3CD0-462E-9376-9A7A1CCA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3" y="3592227"/>
            <a:ext cx="4346547" cy="26125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EBBC369-B3D0-48F7-A7D9-AB505D8A3236}"/>
              </a:ext>
            </a:extLst>
          </p:cNvPr>
          <p:cNvSpPr txBox="1"/>
          <p:nvPr/>
        </p:nvSpPr>
        <p:spPr>
          <a:xfrm>
            <a:off x="4572000" y="2965316"/>
            <a:ext cx="4647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Mode Shares of NHB Trips Generated by Transit HB Trips</a:t>
            </a:r>
          </a:p>
        </p:txBody>
      </p:sp>
    </p:spTree>
    <p:extLst>
      <p:ext uri="{BB962C8B-B14F-4D97-AF65-F5344CB8AC3E}">
        <p14:creationId xmlns:p14="http://schemas.microsoft.com/office/powerpoint/2010/main" val="2987617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Add CAV “Plumbing”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299123"/>
            <a:ext cx="5329419" cy="906590"/>
          </a:xfrm>
        </p:spPr>
        <p:txBody>
          <a:bodyPr/>
          <a:lstStyle/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Allow exploratory modeling analysis (EMA) to support scenario planning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B249BF-AA94-42A4-9931-A208C4BB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973" y="2349726"/>
            <a:ext cx="5679456" cy="4562061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E172BDA7-0A2C-43C1-A318-04746E8E4E3F}"/>
              </a:ext>
            </a:extLst>
          </p:cNvPr>
          <p:cNvSpPr txBox="1">
            <a:spLocks/>
          </p:cNvSpPr>
          <p:nvPr/>
        </p:nvSpPr>
        <p:spPr>
          <a:xfrm>
            <a:off x="592665" y="2149766"/>
            <a:ext cx="2570084" cy="422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Adjustment factor “knobs” </a:t>
            </a:r>
          </a:p>
          <a:p>
            <a:pPr marL="576262" lvl="2" indent="-176213"/>
            <a:r>
              <a:rPr lang="en-US" sz="2000" dirty="0">
                <a:solidFill>
                  <a:srgbClr val="262626"/>
                </a:solidFill>
              </a:rPr>
              <a:t>trip generation</a:t>
            </a:r>
          </a:p>
          <a:p>
            <a:pPr marL="576262" lvl="2" indent="-176213"/>
            <a:r>
              <a:rPr lang="en-US" sz="2000" dirty="0">
                <a:solidFill>
                  <a:srgbClr val="262626"/>
                </a:solidFill>
              </a:rPr>
              <a:t>destination choice</a:t>
            </a:r>
          </a:p>
          <a:p>
            <a:pPr marL="576262" lvl="2" indent="-176213"/>
            <a:r>
              <a:rPr lang="en-US" sz="2000" dirty="0">
                <a:solidFill>
                  <a:srgbClr val="262626"/>
                </a:solidFill>
              </a:rPr>
              <a:t>mode choice</a:t>
            </a:r>
          </a:p>
          <a:p>
            <a:pPr marL="576262" lvl="2" indent="-176213"/>
            <a:r>
              <a:rPr lang="en-US" sz="2000" dirty="0">
                <a:solidFill>
                  <a:srgbClr val="262626"/>
                </a:solidFill>
              </a:rPr>
              <a:t>time-of-day</a:t>
            </a:r>
          </a:p>
          <a:p>
            <a:pPr marL="576262" lvl="2" indent="-176213"/>
            <a:r>
              <a:rPr lang="en-US" sz="2000" dirty="0">
                <a:solidFill>
                  <a:srgbClr val="262626"/>
                </a:solidFill>
              </a:rPr>
              <a:t>capacities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Add module for ZOV trips / deadheading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66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B249BF-AA94-42A4-9931-A208C4BB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85" y="310896"/>
            <a:ext cx="7816787" cy="59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36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New &amp; Improved Post-Processing &amp; Reporting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508502"/>
            <a:ext cx="8003727" cy="4220786"/>
          </a:xfrm>
        </p:spPr>
        <p:txBody>
          <a:bodyPr/>
          <a:lstStyle/>
          <a:p>
            <a:pPr marL="231775" lvl="1" indent="-176213"/>
            <a:r>
              <a:rPr lang="pt-BR" sz="2400" dirty="0">
                <a:solidFill>
                  <a:srgbClr val="262626"/>
                </a:solidFill>
              </a:rPr>
              <a:t>Delay per capita</a:t>
            </a:r>
          </a:p>
          <a:p>
            <a:pPr marL="231775" lvl="1" indent="-176213"/>
            <a:r>
              <a:rPr lang="pt-BR" sz="2400" dirty="0">
                <a:solidFill>
                  <a:srgbClr val="262626"/>
                </a:solidFill>
              </a:rPr>
              <a:t>Crashes (HSM)</a:t>
            </a:r>
          </a:p>
          <a:p>
            <a:pPr marL="231775" lvl="1" indent="-176213"/>
            <a:r>
              <a:rPr lang="pt-BR" sz="2400" dirty="0">
                <a:solidFill>
                  <a:srgbClr val="262626"/>
                </a:solidFill>
              </a:rPr>
              <a:t>Mode Shares</a:t>
            </a:r>
          </a:p>
          <a:p>
            <a:pPr marL="231775" lvl="1" indent="-176213"/>
            <a:r>
              <a:rPr lang="pt-BR" sz="2400" dirty="0">
                <a:solidFill>
                  <a:srgbClr val="262626"/>
                </a:solidFill>
              </a:rPr>
              <a:t>Fuel Consumption</a:t>
            </a:r>
          </a:p>
          <a:p>
            <a:pPr marL="231775" lvl="1" indent="-176213"/>
            <a:r>
              <a:rPr lang="pt-BR" sz="2400" dirty="0">
                <a:solidFill>
                  <a:srgbClr val="262626"/>
                </a:solidFill>
              </a:rPr>
              <a:t>Emissions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EA72DE-E889-4E5F-B4DD-E84F7DFAC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115" y="1136771"/>
            <a:ext cx="5040277" cy="502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35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New &amp; Improved Benefit/Cost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508502"/>
            <a:ext cx="8003727" cy="4220786"/>
          </a:xfrm>
        </p:spPr>
        <p:txBody>
          <a:bodyPr/>
          <a:lstStyle/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(And improve method to look at GC instead of just time for pathfinding) 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Add established benefits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Vehicle Operating Cost Savings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Travel Time Reliability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Crash Costs Savings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Test emerging benefits in P6.0 (for inclusion in P7.0)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Options value of additional destinations &amp; modes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Public health benefits of active transport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Non-user benefits?  Emissions?  Noise?  Water?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50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Dynamic Validation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508502"/>
            <a:ext cx="8003727" cy="4220786"/>
          </a:xfrm>
        </p:spPr>
        <p:txBody>
          <a:bodyPr/>
          <a:lstStyle/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Use traffic counts and passive OD data </a:t>
            </a:r>
            <a:br>
              <a:rPr lang="en-US" sz="2400" dirty="0">
                <a:solidFill>
                  <a:srgbClr val="262626"/>
                </a:solidFill>
              </a:rPr>
            </a:br>
            <a:r>
              <a:rPr lang="en-US" sz="2400" dirty="0">
                <a:solidFill>
                  <a:srgbClr val="262626"/>
                </a:solidFill>
              </a:rPr>
              <a:t>from two points in time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Calibrate to both 2015 and 2017/8? </a:t>
            </a:r>
          </a:p>
        </p:txBody>
      </p:sp>
    </p:spTree>
    <p:extLst>
      <p:ext uri="{BB962C8B-B14F-4D97-AF65-F5344CB8AC3E}">
        <p14:creationId xmlns:p14="http://schemas.microsoft.com/office/powerpoint/2010/main" val="516847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6615236" cy="1002195"/>
          </a:xfrm>
        </p:spPr>
        <p:txBody>
          <a:bodyPr/>
          <a:lstStyle/>
          <a:p>
            <a:r>
              <a:rPr lang="en-US" dirty="0"/>
              <a:t>Potential NCSTM 5.0 Improvements</a:t>
            </a:r>
          </a:p>
        </p:txBody>
      </p:sp>
    </p:spTree>
    <p:extLst>
      <p:ext uri="{BB962C8B-B14F-4D97-AF65-F5344CB8AC3E}">
        <p14:creationId xmlns:p14="http://schemas.microsoft.com/office/powerpoint/2010/main" val="2517771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Responding to Smart Tech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508502"/>
            <a:ext cx="8003727" cy="4220786"/>
          </a:xfrm>
        </p:spPr>
        <p:txBody>
          <a:bodyPr/>
          <a:lstStyle/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Research new data collection and modeling methods necessary to incorporate and forecast behavioral changes related to adaptation to emerging smart technologies / new modes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Explore disaggregate data fusion of survey trace data, passive trace data, third-party marketing, and POI data with expansion to traffic counts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Explore dynamic machine learning from longitudinal passive data and test boosting versus blending with the traditional structural model to support agile model updating</a:t>
            </a:r>
          </a:p>
        </p:txBody>
      </p:sp>
    </p:spTree>
    <p:extLst>
      <p:ext uri="{BB962C8B-B14F-4D97-AF65-F5344CB8AC3E}">
        <p14:creationId xmlns:p14="http://schemas.microsoft.com/office/powerpoint/2010/main" val="302524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Special Travel Markets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508502"/>
            <a:ext cx="8003727" cy="4220786"/>
          </a:xfrm>
        </p:spPr>
        <p:txBody>
          <a:bodyPr/>
          <a:lstStyle/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Update Visitor model using passive data and link it to Long Distance model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Integration with the National Freight Model (for port diversion, etc.) and/or develop new freight model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Integration with the national Long Distance Model (HSR, hyperloop, etc.)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Improve sensitivity/use for non-congestion projects in prioritization list</a:t>
            </a:r>
          </a:p>
        </p:txBody>
      </p:sp>
    </p:spTree>
    <p:extLst>
      <p:ext uri="{BB962C8B-B14F-4D97-AF65-F5344CB8AC3E}">
        <p14:creationId xmlns:p14="http://schemas.microsoft.com/office/powerpoint/2010/main" val="41597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Efficiency &amp; Usability Improvements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389681"/>
            <a:ext cx="8003728" cy="4411932"/>
          </a:xfrm>
        </p:spPr>
        <p:txBody>
          <a:bodyPr/>
          <a:lstStyle/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Converted the model to </a:t>
            </a:r>
            <a:r>
              <a:rPr lang="en-US" sz="2400" dirty="0" err="1">
                <a:solidFill>
                  <a:srgbClr val="262626"/>
                </a:solidFill>
              </a:rPr>
              <a:t>TransCAD</a:t>
            </a:r>
            <a:r>
              <a:rPr lang="en-US" sz="2400" dirty="0">
                <a:solidFill>
                  <a:srgbClr val="262626"/>
                </a:solidFill>
              </a:rPr>
              <a:t> 7 Build 12375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Matrix conversions between .</a:t>
            </a:r>
            <a:r>
              <a:rPr lang="en-US" sz="2400" dirty="0" err="1">
                <a:solidFill>
                  <a:srgbClr val="262626"/>
                </a:solidFill>
              </a:rPr>
              <a:t>mtx</a:t>
            </a:r>
            <a:r>
              <a:rPr lang="en-US" sz="2400" dirty="0">
                <a:solidFill>
                  <a:srgbClr val="262626"/>
                </a:solidFill>
              </a:rPr>
              <a:t> and .csv only needed once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Robust Java – </a:t>
            </a:r>
            <a:r>
              <a:rPr lang="en-US" sz="2400" dirty="0" err="1">
                <a:solidFill>
                  <a:srgbClr val="262626"/>
                </a:solidFill>
              </a:rPr>
              <a:t>TransCAD</a:t>
            </a:r>
            <a:r>
              <a:rPr lang="en-US" sz="2400" dirty="0">
                <a:solidFill>
                  <a:srgbClr val="262626"/>
                </a:solidFill>
              </a:rPr>
              <a:t> handshake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Converted project-level evaluation and post-processing out of R and into GISDK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Manual interventions (updating files paths in scripts, changing properties tokens) have been either eliminated or transferred to </a:t>
            </a:r>
            <a:r>
              <a:rPr lang="en-US" sz="2400" dirty="0" err="1">
                <a:solidFill>
                  <a:srgbClr val="262626"/>
                </a:solidFill>
              </a:rPr>
              <a:t>TransCAD</a:t>
            </a:r>
            <a:r>
              <a:rPr lang="en-US" sz="2400" dirty="0">
                <a:solidFill>
                  <a:srgbClr val="262626"/>
                </a:solidFill>
              </a:rPr>
              <a:t> interfaces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All project analysis conducted via a new interface in the NCSTM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28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Implement More New Benefit/Cost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508502"/>
            <a:ext cx="8003727" cy="4220786"/>
          </a:xfrm>
        </p:spPr>
        <p:txBody>
          <a:bodyPr/>
          <a:lstStyle/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Implement chosen new benefits in P7.0 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Options value of additional destinations &amp; modes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Public health benefits of active transport</a:t>
            </a:r>
          </a:p>
          <a:p>
            <a:pPr marL="576262" lvl="2" indent="-176213"/>
            <a:r>
              <a:rPr lang="en-US" sz="2400" dirty="0">
                <a:solidFill>
                  <a:srgbClr val="262626"/>
                </a:solidFill>
              </a:rPr>
              <a:t>Non-user benefits?  Emissions?  Noise?  Water?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64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6615236" cy="1002195"/>
          </a:xfrm>
        </p:spPr>
        <p:txBody>
          <a:bodyPr/>
          <a:lstStyle/>
          <a:p>
            <a:r>
              <a:rPr lang="en-US" dirty="0"/>
              <a:t>Priorities</a:t>
            </a:r>
          </a:p>
        </p:txBody>
      </p:sp>
    </p:spTree>
    <p:extLst>
      <p:ext uri="{BB962C8B-B14F-4D97-AF65-F5344CB8AC3E}">
        <p14:creationId xmlns:p14="http://schemas.microsoft.com/office/powerpoint/2010/main" val="3640946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3728" y="1720645"/>
            <a:ext cx="7733071" cy="408643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/>
              <a:t>“All models are wrong, but some are useful.”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r>
              <a:rPr lang="en-US" sz="3200" dirty="0"/>
              <a:t>– </a:t>
            </a:r>
            <a:r>
              <a:rPr lang="en-US" sz="4000" dirty="0"/>
              <a:t>George Box</a:t>
            </a:r>
            <a:r>
              <a:rPr lang="en-US" sz="3200" dirty="0"/>
              <a:t>, </a:t>
            </a:r>
            <a:r>
              <a:rPr lang="en-US" dirty="0"/>
              <a:t>famous statistician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67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NCSTM Applications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301858"/>
            <a:ext cx="8003727" cy="4427430"/>
          </a:xfrm>
        </p:spPr>
        <p:txBody>
          <a:bodyPr/>
          <a:lstStyle/>
          <a:p>
            <a:pPr indent="-288926"/>
            <a:r>
              <a:rPr lang="en-US" sz="2400" dirty="0">
                <a:solidFill>
                  <a:schemeClr val="bg2"/>
                </a:solidFill>
              </a:rPr>
              <a:t>CURRENT USES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Project Prioritization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Traffic forecasting in rural areas / inter-urban corridors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  <a:p>
            <a:pPr indent="-288926"/>
            <a:r>
              <a:rPr lang="en-US" sz="2400" dirty="0">
                <a:solidFill>
                  <a:schemeClr val="bg2"/>
                </a:solidFill>
              </a:rPr>
              <a:t>POSSIBLE USES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External / Freight Trips for MPO / SAM models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Base tool for evacuation modeling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Rural reliability calculator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Enhanced traffic forecast utility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Congestion management tool – static files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10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How do you want to use NCSTM?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508502"/>
            <a:ext cx="8003727" cy="4220786"/>
          </a:xfrm>
        </p:spPr>
        <p:txBody>
          <a:bodyPr/>
          <a:lstStyle/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NCDOT wants your input!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Destination Choice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317356"/>
            <a:ext cx="7399428" cy="4411932"/>
          </a:xfrm>
        </p:spPr>
        <p:txBody>
          <a:bodyPr/>
          <a:lstStyle/>
          <a:p>
            <a:pPr lvl="1"/>
            <a:r>
              <a:rPr lang="en-US" dirty="0"/>
              <a:t>Focus on runtime improvements (15min down to 3min)</a:t>
            </a:r>
          </a:p>
          <a:p>
            <a:pPr lvl="1"/>
            <a:r>
              <a:rPr lang="en-US" dirty="0"/>
              <a:t>Validation of trip length frequency distribution</a:t>
            </a: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D077C1-718A-4ACD-931F-EFC09D87D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4" y="2284974"/>
            <a:ext cx="7353052" cy="35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4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Sketch Toll Choice Modeling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8647EA16-C871-4793-9C9E-E4C28643E847}"/>
              </a:ext>
            </a:extLst>
          </p:cNvPr>
          <p:cNvSpPr txBox="1">
            <a:spLocks/>
          </p:cNvSpPr>
          <p:nvPr/>
        </p:nvSpPr>
        <p:spPr>
          <a:xfrm>
            <a:off x="482600" y="1512172"/>
            <a:ext cx="8178800" cy="3638550"/>
          </a:xfrm>
          <a:prstGeom prst="rect">
            <a:avLst/>
          </a:prstGeom>
        </p:spPr>
        <p:txBody>
          <a:bodyPr>
            <a:norm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FOR SKETCH LEVEL TOLL MODELING FOR PLANNING </a:t>
            </a:r>
          </a:p>
          <a:p>
            <a:r>
              <a:rPr lang="en-US" sz="2000" dirty="0"/>
              <a:t>Three stated preference surveys were combined to estimate value-of-time distributions</a:t>
            </a:r>
          </a:p>
          <a:p>
            <a:r>
              <a:rPr lang="en-US" sz="2000" dirty="0"/>
              <a:t>A mixed logit model was estimated and scaled using a multinomial logit model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E2E8F7C-34EB-499C-83E1-5C6FEA23D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4" y="3749375"/>
            <a:ext cx="4334273" cy="20997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2189D0-340C-4FC9-8C9A-C7DDC66F9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8" y="3707185"/>
            <a:ext cx="5632193" cy="23753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42BE2DD-F8DF-43F4-A2DB-AE493E453167}"/>
              </a:ext>
            </a:extLst>
          </p:cNvPr>
          <p:cNvSpPr txBox="1"/>
          <p:nvPr/>
        </p:nvSpPr>
        <p:spPr>
          <a:xfrm>
            <a:off x="344093" y="3390527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47B20"/>
                </a:solidFill>
                <a:latin typeface="Calibri"/>
              </a:rPr>
              <a:t>Average Peak Period VOT by Income and Distance</a:t>
            </a:r>
          </a:p>
        </p:txBody>
      </p:sp>
    </p:spTree>
    <p:extLst>
      <p:ext uri="{BB962C8B-B14F-4D97-AF65-F5344CB8AC3E}">
        <p14:creationId xmlns:p14="http://schemas.microsoft.com/office/powerpoint/2010/main" val="404010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Sketch Toll Choice Modeling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508502"/>
            <a:ext cx="7399428" cy="4220786"/>
          </a:xfrm>
        </p:spPr>
        <p:txBody>
          <a:bodyPr/>
          <a:lstStyle/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This VOT distributions estimated from the surveys were applied to the NCSTM and used to divide auto trips in to five market segments with the following average VOTs:</a:t>
            </a: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FE2DEA-AE28-4C20-923F-1B4C5A71E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62" y="3073035"/>
            <a:ext cx="7685540" cy="25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6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Sketch Toll Choice Modeling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508502"/>
            <a:ext cx="7399428" cy="4220786"/>
          </a:xfrm>
        </p:spPr>
        <p:txBody>
          <a:bodyPr/>
          <a:lstStyle/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Similarly, five market segments were developed for </a:t>
            </a:r>
            <a:r>
              <a:rPr lang="en-US" sz="2000" dirty="0" err="1">
                <a:solidFill>
                  <a:srgbClr val="262626"/>
                </a:solidFill>
              </a:rPr>
              <a:t>muti</a:t>
            </a:r>
            <a:r>
              <a:rPr lang="en-US" sz="2000" dirty="0">
                <a:solidFill>
                  <a:srgbClr val="262626"/>
                </a:solidFill>
              </a:rPr>
              <a:t>-unit trucks and three for single unit trucks.</a:t>
            </a: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FE2DEA-AE28-4C20-923F-1B4C5A71E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115" y="3073035"/>
            <a:ext cx="5161234" cy="25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5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Sketch Toll Choice Modeling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508502"/>
            <a:ext cx="7399428" cy="4220786"/>
          </a:xfrm>
        </p:spPr>
        <p:txBody>
          <a:bodyPr/>
          <a:lstStyle/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The toll model was calibrated for volumes on the Triangle Expressway by adding a calibration constant to scale up the travel time savings of toll roads to account for travel time reliability, and other factors ignored in this version of the model 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The final adjustment was a 50% increase in the benefit of toll roads, which is reasonable and broadly consistent with the contribution of reliability in other toll models </a:t>
            </a: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5731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Custom 7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88CADE"/>
      </a:accent2>
      <a:accent3>
        <a:srgbClr val="65B360"/>
      </a:accent3>
      <a:accent4>
        <a:srgbClr val="FFC20E"/>
      </a:accent4>
      <a:accent5>
        <a:srgbClr val="51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Presentation.potx" id="{2282F849-DE3D-4F9B-9A95-78CD204BD376}" vid="{D2DCF89A-21CE-4BD2-9314-40B42567F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73C6950FD8846A1206516366F16FA" ma:contentTypeVersion="13" ma:contentTypeDescription="Create a new document." ma:contentTypeScope="" ma:versionID="ef14cf360c94f37e3b78cd79c40a116b">
  <xsd:schema xmlns:xsd="http://www.w3.org/2001/XMLSchema" xmlns:xs="http://www.w3.org/2001/XMLSchema" xmlns:p="http://schemas.microsoft.com/office/2006/metadata/properties" xmlns:ns1="http://schemas.microsoft.com/sharepoint/v3" xmlns:ns2="95b28682-a189-41cc-9993-d48032473616" xmlns:ns3="16f00c2e-ac5c-418b-9f13-a0771dbd417d" targetNamespace="http://schemas.microsoft.com/office/2006/metadata/properties" ma:root="true" ma:fieldsID="5c83cb52a3fefc5f850fa88724a7715e" ns1:_="" ns2:_="" ns3:_="">
    <xsd:import namespace="http://schemas.microsoft.com/sharepoint/v3"/>
    <xsd:import namespace="95b28682-a189-41cc-9993-d4803247361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Group_x0020_Meeting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28682-a189-41cc-9993-d48032473616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  <xsd:element name="Group_x0020_Meeting" ma:index="9" ma:displayName="Group Meeting" ma:internalName="Group_x0020_Meet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SharedContentType xmlns="Microsoft.SharePoint.Taxonomy.ContentTypeSync" SourceId="7ef604a7-ebc4-47af-96e9-7f1ad444f50a" ContentTypeId="0x0101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95b28682-a189-41cc-9993-d48032473616">2018-04-25T04:00:00+00:00</Meeting_x0020_Date>
    <Group_x0020_Meeting xmlns="95b28682-a189-41cc-9993-d48032473616">2018 04/25</Group_x0020_Meeting>
    <URL xmlns="http://schemas.microsoft.com/sharepoint/v3">
      <Url xsi:nil="true"/>
      <Description xsi:nil="true"/>
    </URL>
    <_dlc_DocId xmlns="16f00c2e-ac5c-418b-9f13-a0771dbd417d">CONNECT-1111353808-117</_dlc_DocId>
    <_dlc_DocIdUrl xmlns="16f00c2e-ac5c-418b-9f13-a0771dbd417d">
      <Url>https://connect.ncdot.gov/projects/planning/_layouts/15/DocIdRedir.aspx?ID=CONNECT-1111353808-117</Url>
      <Description>CONNECT-1111353808-117</Description>
    </_dlc_DocIdUrl>
  </documentManagement>
</p:properties>
</file>

<file path=customXml/itemProps1.xml><?xml version="1.0" encoding="utf-8"?>
<ds:datastoreItem xmlns:ds="http://schemas.openxmlformats.org/officeDocument/2006/customXml" ds:itemID="{F8998B00-F2D2-4024-9258-F08C9617972F}"/>
</file>

<file path=customXml/itemProps2.xml><?xml version="1.0" encoding="utf-8"?>
<ds:datastoreItem xmlns:ds="http://schemas.openxmlformats.org/officeDocument/2006/customXml" ds:itemID="{E23E702B-A4A8-49D1-8100-74D24C5D8E81}"/>
</file>

<file path=customXml/itemProps3.xml><?xml version="1.0" encoding="utf-8"?>
<ds:datastoreItem xmlns:ds="http://schemas.openxmlformats.org/officeDocument/2006/customXml" ds:itemID="{C1B8FA4F-8358-4BA4-B6D2-188A117D16CE}"/>
</file>

<file path=customXml/itemProps4.xml><?xml version="1.0" encoding="utf-8"?>
<ds:datastoreItem xmlns:ds="http://schemas.openxmlformats.org/officeDocument/2006/customXml" ds:itemID="{0DD596A7-62FB-4A6D-9174-27515A0A8BEE}"/>
</file>

<file path=customXml/itemProps5.xml><?xml version="1.0" encoding="utf-8"?>
<ds:datastoreItem xmlns:ds="http://schemas.openxmlformats.org/officeDocument/2006/customXml" ds:itemID="{0AB548D2-16E5-4D59-9228-B99A31CAF826}"/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76</TotalTime>
  <Words>1274</Words>
  <Application>Microsoft Office PowerPoint</Application>
  <PresentationFormat>On-screen Show (4:3)</PresentationFormat>
  <Paragraphs>231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Lucida Grande</vt:lpstr>
      <vt:lpstr>Arial</vt:lpstr>
      <vt:lpstr>Calibri</vt:lpstr>
      <vt:lpstr>Courier New</vt:lpstr>
      <vt:lpstr>Times New Roman</vt:lpstr>
      <vt:lpstr>Wingdings</vt:lpstr>
      <vt:lpstr>PowerPoint Presentation</vt:lpstr>
      <vt:lpstr>PowerPoint Presentation</vt:lpstr>
      <vt:lpstr>Agenda</vt:lpstr>
      <vt:lpstr>PowerPoint Presentation</vt:lpstr>
      <vt:lpstr>Efficiency &amp; Usability Improvements</vt:lpstr>
      <vt:lpstr>Destination Choice</vt:lpstr>
      <vt:lpstr>Sketch Toll Choice Modeling</vt:lpstr>
      <vt:lpstr>Sketch Toll Choice Modeling</vt:lpstr>
      <vt:lpstr>Sketch Toll Choice Modeling</vt:lpstr>
      <vt:lpstr>Sketch Toll Choice Modeling</vt:lpstr>
      <vt:lpstr>Traffic Assignment</vt:lpstr>
      <vt:lpstr>Recalibration</vt:lpstr>
      <vt:lpstr>PowerPoint Presentation</vt:lpstr>
      <vt:lpstr>TAZ Improvements</vt:lpstr>
      <vt:lpstr>Network Improvements</vt:lpstr>
      <vt:lpstr>Leverage Passive OD Data</vt:lpstr>
      <vt:lpstr>The Problem</vt:lpstr>
      <vt:lpstr>The Power of Big Data</vt:lpstr>
      <vt:lpstr>Can you recognize the pattern based on &lt;2%?</vt:lpstr>
      <vt:lpstr>How about based on &gt;25%?</vt:lpstr>
      <vt:lpstr>Big Data allows us to see the Big Picture</vt:lpstr>
      <vt:lpstr>But what about this 25%?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Destination Choice Improvements</vt:lpstr>
      <vt:lpstr>Add Simple Mode Choice</vt:lpstr>
      <vt:lpstr>Transit Ridership</vt:lpstr>
      <vt:lpstr>Link NHB Trips to HB Trips</vt:lpstr>
      <vt:lpstr>Link NHB Trips to HB Trips</vt:lpstr>
      <vt:lpstr>Add CAV “Plumbing”</vt:lpstr>
      <vt:lpstr>PowerPoint Presentation</vt:lpstr>
      <vt:lpstr>New &amp; Improved Post-Processing &amp; Reporting</vt:lpstr>
      <vt:lpstr>New &amp; Improved Benefit/Cost Analysis</vt:lpstr>
      <vt:lpstr>Dynamic Validation</vt:lpstr>
      <vt:lpstr>PowerPoint Presentation</vt:lpstr>
      <vt:lpstr>Responding to Smart Tech</vt:lpstr>
      <vt:lpstr>Special Travel Markets</vt:lpstr>
      <vt:lpstr>Implement More New Benefit/Cost Analysis</vt:lpstr>
      <vt:lpstr>PowerPoint Presentation</vt:lpstr>
      <vt:lpstr>PowerPoint Presentation</vt:lpstr>
      <vt:lpstr>NCSTM Applications</vt:lpstr>
      <vt:lpstr>How do you want to use NCSTM?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3- NC Statewide Model</dc:title>
  <dc:creator>Vince Bernardin</dc:creator>
  <cp:lastModifiedBy>MZI</cp:lastModifiedBy>
  <cp:revision>21</cp:revision>
  <dcterms:created xsi:type="dcterms:W3CDTF">2018-04-25T13:59:01Z</dcterms:created>
  <dcterms:modified xsi:type="dcterms:W3CDTF">2018-04-26T21:30:02Z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0x01010011E73C6950FD8846A1206516366F16FA</vt:lpwstr>
  </property>
  <property fmtid="{D5CDD505-2E9C-101B-9397-08002B2CF9AE}" pid="3" name="_dlc_DocIdItemGuid">
    <vt:lpwstr>eb23e5f9-4f5d-4f7f-b0c0-dee9538cf4a7</vt:lpwstr>
  </property>
  <property fmtid="{D5CDD505-2E9C-101B-9397-08002B2CF9AE}" pid="4" name="Order">
    <vt:r8>11700</vt:r8>
  </property>
</Properties>
</file>